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sldIdLst>
    <p:sldId id="256" r:id="rId2"/>
    <p:sldId id="257" r:id="rId3"/>
    <p:sldId id="258" r:id="rId4"/>
    <p:sldId id="259" r:id="rId5"/>
    <p:sldId id="279" r:id="rId6"/>
    <p:sldId id="260" r:id="rId7"/>
    <p:sldId id="263" r:id="rId8"/>
    <p:sldId id="264" r:id="rId9"/>
    <p:sldId id="265" r:id="rId10"/>
    <p:sldId id="274" r:id="rId11"/>
    <p:sldId id="268" r:id="rId12"/>
    <p:sldId id="269" r:id="rId13"/>
    <p:sldId id="275" r:id="rId14"/>
    <p:sldId id="270" r:id="rId15"/>
    <p:sldId id="271" r:id="rId16"/>
    <p:sldId id="272" r:id="rId17"/>
    <p:sldId id="276" r:id="rId18"/>
    <p:sldId id="280"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873C5-090F-3D40-9ACB-CCC0D24767B4}" v="4" dt="2026-02-10T14:14:12.355"/>
    <p1510:client id="{B7613769-2025-58DC-3305-28A14D51AF53}" v="21" dt="2026-02-09T14:46:23.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2/23/2026</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665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3223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2/23/2026</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1562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2/23/2026</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1425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2/23/2026</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4437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9014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660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8939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4495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2/23/2026</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41232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2/23/2026</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657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ED291B17-9318-49DB-B28B-6E5994AE9581}" type="datetime1">
              <a:rPr lang="en-US" smtClean="0"/>
              <a:t>2/23/2026</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5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109770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794" r:id="rId6"/>
    <p:sldLayoutId id="2147483790" r:id="rId7"/>
    <p:sldLayoutId id="2147483791" r:id="rId8"/>
    <p:sldLayoutId id="2147483792" r:id="rId9"/>
    <p:sldLayoutId id="2147483793" r:id="rId10"/>
    <p:sldLayoutId id="2147483795"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pngall.com/scholarship-png/"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chool desk with books and pencils with chalkboard in background">
            <a:extLst>
              <a:ext uri="{FF2B5EF4-FFF2-40B4-BE49-F238E27FC236}">
                <a16:creationId xmlns:a16="http://schemas.microsoft.com/office/drawing/2014/main" id="{A6B2AA95-CFD9-9F73-99C1-67C06AA3374B}"/>
              </a:ext>
            </a:extLst>
          </p:cNvPr>
          <p:cNvPicPr>
            <a:picLocks noChangeAspect="1"/>
          </p:cNvPicPr>
          <p:nvPr/>
        </p:nvPicPr>
        <p:blipFill rotWithShape="1">
          <a:blip r:embed="rId2"/>
          <a:srcRect l="5729" t="23391" r="3362"/>
          <a:stretch/>
        </p:blipFill>
        <p:spPr>
          <a:xfrm>
            <a:off x="20" y="10"/>
            <a:ext cx="12191980" cy="6857988"/>
          </a:xfrm>
          <a:prstGeom prst="rect">
            <a:avLst/>
          </a:prstGeom>
        </p:spPr>
      </p:pic>
      <p:sp>
        <p:nvSpPr>
          <p:cNvPr id="76" name="Rectangle 75">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Rectangle 76">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12340" y="1096560"/>
            <a:ext cx="5007275" cy="810544"/>
          </a:xfrm>
        </p:spPr>
        <p:txBody>
          <a:bodyPr>
            <a:normAutofit/>
          </a:bodyPr>
          <a:lstStyle/>
          <a:p>
            <a:pPr algn="ctr"/>
            <a:r>
              <a:rPr lang="en-US" sz="4600" b="1">
                <a:solidFill>
                  <a:srgbClr val="FFFFFF"/>
                </a:solidFill>
              </a:rPr>
              <a:t>Scholarships</a:t>
            </a:r>
            <a:endParaRPr lang="en-US" sz="4600"/>
          </a:p>
        </p:txBody>
      </p:sp>
      <p:sp>
        <p:nvSpPr>
          <p:cNvPr id="3" name="Subtitle 2"/>
          <p:cNvSpPr>
            <a:spLocks noGrp="1"/>
          </p:cNvSpPr>
          <p:nvPr>
            <p:ph type="subTitle" idx="1"/>
          </p:nvPr>
        </p:nvSpPr>
        <p:spPr>
          <a:xfrm>
            <a:off x="862110" y="2190036"/>
            <a:ext cx="4320228" cy="914658"/>
          </a:xfrm>
        </p:spPr>
        <p:txBody>
          <a:bodyPr>
            <a:normAutofit/>
          </a:bodyPr>
          <a:lstStyle/>
          <a:p>
            <a:pPr algn="ctr"/>
            <a:r>
              <a:rPr lang="en-US" sz="1800" dirty="0">
                <a:solidFill>
                  <a:srgbClr val="FFFFFF">
                    <a:alpha val="75000"/>
                  </a:srgbClr>
                </a:solidFill>
              </a:rPr>
              <a:t>Saratoga springs high school</a:t>
            </a:r>
          </a:p>
          <a:p>
            <a:pPr algn="ctr"/>
            <a:r>
              <a:rPr lang="en-US" sz="1800" dirty="0">
                <a:solidFill>
                  <a:srgbClr val="FFFFFF">
                    <a:alpha val="75000"/>
                  </a:srgbClr>
                </a:solidFill>
              </a:rPr>
              <a:t>Class of 2026</a:t>
            </a:r>
            <a:endParaRPr lang="en-US" dirty="0"/>
          </a:p>
        </p:txBody>
      </p:sp>
      <p:pic>
        <p:nvPicPr>
          <p:cNvPr id="5" name="Picture 4" descr="Movie gif. Wearing ski goggles, Jim Carrey as Lloyd in Dumb and Dumber hands out money to every passerby and says, “There you go. There you go.”">
            <a:extLst>
              <a:ext uri="{FF2B5EF4-FFF2-40B4-BE49-F238E27FC236}">
                <a16:creationId xmlns:a16="http://schemas.microsoft.com/office/drawing/2014/main" id="{0451DFF5-BF80-6095-EF76-9754DFCE0D53}"/>
              </a:ext>
            </a:extLst>
          </p:cNvPr>
          <p:cNvPicPr>
            <a:picLocks noChangeAspect="1"/>
          </p:cNvPicPr>
          <p:nvPr/>
        </p:nvPicPr>
        <p:blipFill>
          <a:blip r:embed="rId3"/>
          <a:stretch>
            <a:fillRect/>
          </a:stretch>
        </p:blipFill>
        <p:spPr>
          <a:xfrm>
            <a:off x="856891" y="3495632"/>
            <a:ext cx="4324709" cy="2428731"/>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186273-06CC-D089-E375-8F619196CB65}"/>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B1B0B389-8FAB-2304-4902-DA826C6150AC}"/>
              </a:ext>
            </a:extLst>
          </p:cNvPr>
          <p:cNvPicPr>
            <a:picLocks noChangeAspect="1"/>
          </p:cNvPicPr>
          <p:nvPr/>
        </p:nvPicPr>
        <p:blipFill>
          <a:blip r:embed="rId2"/>
          <a:stretch>
            <a:fillRect/>
          </a:stretch>
        </p:blipFill>
        <p:spPr>
          <a:xfrm>
            <a:off x="643467" y="770891"/>
            <a:ext cx="10905066" cy="5316218"/>
          </a:xfrm>
          <a:prstGeom prst="rect">
            <a:avLst/>
          </a:prstGeom>
        </p:spPr>
      </p:pic>
    </p:spTree>
    <p:extLst>
      <p:ext uri="{BB962C8B-B14F-4D97-AF65-F5344CB8AC3E}">
        <p14:creationId xmlns:p14="http://schemas.microsoft.com/office/powerpoint/2010/main" val="1796130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07A0C6-9BCD-C707-3C73-D3F6793BF1FD}"/>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778575B1-63CF-2248-AC76-2747666E94A2}"/>
              </a:ext>
            </a:extLst>
          </p:cNvPr>
          <p:cNvPicPr>
            <a:picLocks noChangeAspect="1"/>
          </p:cNvPicPr>
          <p:nvPr/>
        </p:nvPicPr>
        <p:blipFill>
          <a:blip r:embed="rId2"/>
          <a:stretch>
            <a:fillRect/>
          </a:stretch>
        </p:blipFill>
        <p:spPr>
          <a:xfrm>
            <a:off x="481263" y="1055053"/>
            <a:ext cx="11229474" cy="4757920"/>
          </a:xfrm>
          <a:prstGeom prst="rect">
            <a:avLst/>
          </a:prstGeom>
        </p:spPr>
      </p:pic>
    </p:spTree>
    <p:extLst>
      <p:ext uri="{BB962C8B-B14F-4D97-AF65-F5344CB8AC3E}">
        <p14:creationId xmlns:p14="http://schemas.microsoft.com/office/powerpoint/2010/main" val="9798284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9F2348-7792-7F2F-F7CD-EC20460FBDBB}"/>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EF65985F-3FD1-7894-E016-5E3421B84E96}"/>
              </a:ext>
            </a:extLst>
          </p:cNvPr>
          <p:cNvPicPr>
            <a:picLocks noChangeAspect="1"/>
          </p:cNvPicPr>
          <p:nvPr/>
        </p:nvPicPr>
        <p:blipFill>
          <a:blip r:embed="rId2"/>
          <a:srcRect r="-559" b="19034"/>
          <a:stretch/>
        </p:blipFill>
        <p:spPr>
          <a:xfrm>
            <a:off x="535261" y="581526"/>
            <a:ext cx="11163515" cy="5552676"/>
          </a:xfrm>
          <a:prstGeom prst="rect">
            <a:avLst/>
          </a:prstGeom>
        </p:spPr>
      </p:pic>
    </p:spTree>
    <p:extLst>
      <p:ext uri="{BB962C8B-B14F-4D97-AF65-F5344CB8AC3E}">
        <p14:creationId xmlns:p14="http://schemas.microsoft.com/office/powerpoint/2010/main" val="6896894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7C776C-4AEB-04CD-E36A-8DEF1748C265}"/>
            </a:ext>
          </a:extLst>
        </p:cNvPr>
        <p:cNvGrpSpPr/>
        <p:nvPr/>
      </p:nvGrpSpPr>
      <p:grpSpPr>
        <a:xfrm>
          <a:off x="0" y="0"/>
          <a:ext cx="0" cy="0"/>
          <a:chOff x="0" y="0"/>
          <a:chExt cx="0" cy="0"/>
        </a:xfrm>
      </p:grpSpPr>
      <p:sp>
        <p:nvSpPr>
          <p:cNvPr id="68" name="Rectangle 67">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8C6EBCC9-A4DB-EFAB-1AEC-8492AA19FA66}"/>
              </a:ext>
            </a:extLst>
          </p:cNvPr>
          <p:cNvPicPr>
            <a:picLocks noChangeAspect="1"/>
          </p:cNvPicPr>
          <p:nvPr/>
        </p:nvPicPr>
        <p:blipFill>
          <a:blip r:embed="rId2"/>
          <a:stretch>
            <a:fillRect/>
          </a:stretch>
        </p:blipFill>
        <p:spPr>
          <a:xfrm>
            <a:off x="643467" y="770891"/>
            <a:ext cx="10905066" cy="5316218"/>
          </a:xfrm>
          <a:prstGeom prst="rect">
            <a:avLst/>
          </a:prstGeom>
        </p:spPr>
      </p:pic>
    </p:spTree>
    <p:extLst>
      <p:ext uri="{BB962C8B-B14F-4D97-AF65-F5344CB8AC3E}">
        <p14:creationId xmlns:p14="http://schemas.microsoft.com/office/powerpoint/2010/main" val="154698711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DDC255-963A-A35C-61D9-1547F97D777C}"/>
            </a:ext>
          </a:extLst>
        </p:cNvPr>
        <p:cNvGrpSpPr/>
        <p:nvPr/>
      </p:nvGrpSpPr>
      <p:grpSpPr>
        <a:xfrm>
          <a:off x="0" y="0"/>
          <a:ext cx="0" cy="0"/>
          <a:chOff x="0" y="0"/>
          <a:chExt cx="0" cy="0"/>
        </a:xfrm>
      </p:grpSpPr>
      <p:sp>
        <p:nvSpPr>
          <p:cNvPr id="54" name="Rectangle 53">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EF790765-8D99-A15B-3881-843F2F9B61A4}"/>
              </a:ext>
            </a:extLst>
          </p:cNvPr>
          <p:cNvPicPr>
            <a:picLocks noChangeAspect="1"/>
          </p:cNvPicPr>
          <p:nvPr/>
        </p:nvPicPr>
        <p:blipFill>
          <a:blip r:embed="rId2"/>
          <a:stretch>
            <a:fillRect/>
          </a:stretch>
        </p:blipFill>
        <p:spPr>
          <a:xfrm>
            <a:off x="1165853" y="643467"/>
            <a:ext cx="9860293" cy="5571066"/>
          </a:xfrm>
          <a:prstGeom prst="rect">
            <a:avLst/>
          </a:prstGeom>
        </p:spPr>
      </p:pic>
      <p:sp>
        <p:nvSpPr>
          <p:cNvPr id="5" name="Arrow: Up 4">
            <a:extLst>
              <a:ext uri="{FF2B5EF4-FFF2-40B4-BE49-F238E27FC236}">
                <a16:creationId xmlns:a16="http://schemas.microsoft.com/office/drawing/2014/main" id="{BC57D27D-494F-BF21-21AB-F79E1131F8A7}"/>
              </a:ext>
            </a:extLst>
          </p:cNvPr>
          <p:cNvSpPr/>
          <p:nvPr/>
        </p:nvSpPr>
        <p:spPr>
          <a:xfrm rot="3660000">
            <a:off x="414640" y="2148237"/>
            <a:ext cx="712031" cy="1224195"/>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37181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7E3C14-0B8A-E9CD-2BFD-F3574B10CA53}"/>
            </a:ext>
          </a:extLst>
        </p:cNvPr>
        <p:cNvGrpSpPr/>
        <p:nvPr/>
      </p:nvGrpSpPr>
      <p:grpSpPr>
        <a:xfrm>
          <a:off x="0" y="0"/>
          <a:ext cx="0" cy="0"/>
          <a:chOff x="0" y="0"/>
          <a:chExt cx="0" cy="0"/>
        </a:xfrm>
      </p:grpSpPr>
      <p:sp>
        <p:nvSpPr>
          <p:cNvPr id="61" name="Rectangle 60">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B40A5519-F399-3C89-EFF0-C48E919D2FD1}"/>
              </a:ext>
            </a:extLst>
          </p:cNvPr>
          <p:cNvPicPr>
            <a:picLocks noChangeAspect="1"/>
          </p:cNvPicPr>
          <p:nvPr/>
        </p:nvPicPr>
        <p:blipFill>
          <a:blip r:embed="rId2"/>
          <a:stretch>
            <a:fillRect/>
          </a:stretch>
        </p:blipFill>
        <p:spPr>
          <a:xfrm>
            <a:off x="1187571" y="643467"/>
            <a:ext cx="9816858" cy="5571066"/>
          </a:xfrm>
          <a:prstGeom prst="rect">
            <a:avLst/>
          </a:prstGeom>
        </p:spPr>
      </p:pic>
      <p:sp>
        <p:nvSpPr>
          <p:cNvPr id="5" name="Arrow: Up 4">
            <a:extLst>
              <a:ext uri="{FF2B5EF4-FFF2-40B4-BE49-F238E27FC236}">
                <a16:creationId xmlns:a16="http://schemas.microsoft.com/office/drawing/2014/main" id="{966B0546-EABC-1430-B5F7-F24E1E6EDCF7}"/>
              </a:ext>
            </a:extLst>
          </p:cNvPr>
          <p:cNvSpPr/>
          <p:nvPr/>
        </p:nvSpPr>
        <p:spPr>
          <a:xfrm rot="19620000">
            <a:off x="4024771" y="2460532"/>
            <a:ext cx="712031" cy="1224195"/>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89390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EF4A20-9DCF-0CEF-D06B-69DA6F1E4E3A}"/>
            </a:ext>
          </a:extLst>
        </p:cNvPr>
        <p:cNvGrpSpPr/>
        <p:nvPr/>
      </p:nvGrpSpPr>
      <p:grpSpPr>
        <a:xfrm>
          <a:off x="0" y="0"/>
          <a:ext cx="0" cy="0"/>
          <a:chOff x="0" y="0"/>
          <a:chExt cx="0" cy="0"/>
        </a:xfrm>
      </p:grpSpPr>
      <p:sp>
        <p:nvSpPr>
          <p:cNvPr id="68" name="Rectangle 67">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mputer screen shot of a search&#10;&#10;Description automatically generated">
            <a:extLst>
              <a:ext uri="{FF2B5EF4-FFF2-40B4-BE49-F238E27FC236}">
                <a16:creationId xmlns:a16="http://schemas.microsoft.com/office/drawing/2014/main" id="{36AC6F08-A069-6439-B968-C2603E1097C5}"/>
              </a:ext>
            </a:extLst>
          </p:cNvPr>
          <p:cNvPicPr>
            <a:picLocks noChangeAspect="1"/>
          </p:cNvPicPr>
          <p:nvPr/>
        </p:nvPicPr>
        <p:blipFill>
          <a:blip r:embed="rId2"/>
          <a:stretch>
            <a:fillRect/>
          </a:stretch>
        </p:blipFill>
        <p:spPr>
          <a:xfrm>
            <a:off x="1187571" y="643467"/>
            <a:ext cx="9816858" cy="5571066"/>
          </a:xfrm>
          <a:prstGeom prst="rect">
            <a:avLst/>
          </a:prstGeom>
        </p:spPr>
      </p:pic>
    </p:spTree>
    <p:extLst>
      <p:ext uri="{BB962C8B-B14F-4D97-AF65-F5344CB8AC3E}">
        <p14:creationId xmlns:p14="http://schemas.microsoft.com/office/powerpoint/2010/main" val="56889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3C80A9-F46F-3E1C-AB6A-229F0E8F632D}"/>
              </a:ext>
            </a:extLst>
          </p:cNvPr>
          <p:cNvSpPr>
            <a:spLocks noGrp="1"/>
          </p:cNvSpPr>
          <p:nvPr>
            <p:ph type="title"/>
          </p:nvPr>
        </p:nvSpPr>
        <p:spPr>
          <a:xfrm>
            <a:off x="581192" y="702156"/>
            <a:ext cx="10679642" cy="526655"/>
          </a:xfrm>
        </p:spPr>
        <p:txBody>
          <a:bodyPr>
            <a:normAutofit/>
          </a:bodyPr>
          <a:lstStyle/>
          <a:p>
            <a:r>
              <a:rPr lang="en-US" sz="2800" b="1" dirty="0">
                <a:solidFill>
                  <a:schemeClr val="accent1"/>
                </a:solidFill>
                <a:ea typeface="+mj-lt"/>
                <a:cs typeface="+mj-lt"/>
              </a:rPr>
              <a:t>Processing Form for Scholarships </a:t>
            </a:r>
            <a:endParaRPr lang="en-US" sz="2800" b="1" dirty="0">
              <a:solidFill>
                <a:schemeClr val="accent1"/>
              </a:solidFill>
            </a:endParaRPr>
          </a:p>
        </p:txBody>
      </p:sp>
      <p:sp>
        <p:nvSpPr>
          <p:cNvPr id="10" name="Rectangle 9">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2B95987-0EE8-3418-F1CB-B0659934CFAD}"/>
              </a:ext>
            </a:extLst>
          </p:cNvPr>
          <p:cNvSpPr>
            <a:spLocks noGrp="1"/>
          </p:cNvSpPr>
          <p:nvPr>
            <p:ph idx="1"/>
          </p:nvPr>
        </p:nvSpPr>
        <p:spPr>
          <a:xfrm>
            <a:off x="581193" y="1229094"/>
            <a:ext cx="10679642" cy="5445796"/>
          </a:xfrm>
        </p:spPr>
        <p:txBody>
          <a:bodyPr vert="horz" lIns="91440" tIns="45720" rIns="91440" bIns="45720" rtlCol="0">
            <a:normAutofit fontScale="92500" lnSpcReduction="10000"/>
          </a:bodyPr>
          <a:lstStyle/>
          <a:p>
            <a:pPr marL="0" indent="0">
              <a:lnSpc>
                <a:spcPct val="100000"/>
              </a:lnSpc>
              <a:buNone/>
            </a:pPr>
            <a:r>
              <a:rPr lang="en-US" sz="1600">
                <a:latin typeface="Avenir Next LT Pro"/>
                <a:cs typeface="Segoe UI"/>
              </a:rPr>
              <a:t>Before applying, please make sure you do the following:</a:t>
            </a:r>
            <a:endParaRPr lang="en-US" sz="1600">
              <a:latin typeface="Avenir Next LT Pro"/>
              <a:cs typeface="Calibri"/>
            </a:endParaRPr>
          </a:p>
          <a:p>
            <a:pPr marL="305435" indent="-305435">
              <a:lnSpc>
                <a:spcPct val="100000"/>
              </a:lnSpc>
            </a:pPr>
            <a:r>
              <a:rPr lang="en-US" sz="1600">
                <a:latin typeface="Avenir Next LT Pro"/>
                <a:cs typeface="Segoe UI"/>
              </a:rPr>
              <a:t>Make sure you follow the directions of the scholarship. Each scholarship can have a different way to apply (mail or online).</a:t>
            </a:r>
            <a:endParaRPr lang="en-US" sz="1600">
              <a:latin typeface="Avenir Next LT Pro"/>
              <a:cs typeface="Calibri"/>
            </a:endParaRPr>
          </a:p>
          <a:p>
            <a:pPr marL="305435" indent="-305435">
              <a:lnSpc>
                <a:spcPct val="100000"/>
              </a:lnSpc>
            </a:pPr>
            <a:r>
              <a:rPr lang="en-US" sz="1600">
                <a:latin typeface="Avenir Next LT Pro"/>
                <a:cs typeface="Segoe UI"/>
              </a:rPr>
              <a:t>Make sure the application is complete.</a:t>
            </a:r>
          </a:p>
          <a:p>
            <a:pPr marL="305435" indent="-305435">
              <a:lnSpc>
                <a:spcPct val="100000"/>
              </a:lnSpc>
            </a:pPr>
            <a:r>
              <a:rPr lang="en-US" sz="1600" dirty="0">
                <a:latin typeface="Avenir Next LT Pro"/>
                <a:cs typeface="Segoe UI"/>
              </a:rPr>
              <a:t>Make sure your essay is complete – if required</a:t>
            </a:r>
          </a:p>
          <a:p>
            <a:pPr marL="305435" indent="-305435">
              <a:lnSpc>
                <a:spcPct val="100000"/>
              </a:lnSpc>
            </a:pPr>
            <a:r>
              <a:rPr lang="en-US" sz="1600" dirty="0">
                <a:latin typeface="Avenir Next LT Pro"/>
                <a:cs typeface="Segoe UI"/>
              </a:rPr>
              <a:t>Make sure your resumé is complete – if required</a:t>
            </a:r>
            <a:endParaRPr lang="en-US" sz="1600" dirty="0">
              <a:latin typeface="Avenir Next LT Pro"/>
              <a:cs typeface="Calibri"/>
            </a:endParaRPr>
          </a:p>
          <a:p>
            <a:pPr marL="305435" indent="-305435">
              <a:lnSpc>
                <a:spcPct val="100000"/>
              </a:lnSpc>
            </a:pPr>
            <a:r>
              <a:rPr lang="en-US" sz="1600" dirty="0">
                <a:latin typeface="Avenir Next LT Pro"/>
                <a:cs typeface="Calibri"/>
              </a:rPr>
              <a:t>You are responsible for making sure the application is completed and received by the deadline!</a:t>
            </a:r>
            <a:endParaRPr lang="en-US" sz="1600" dirty="0">
              <a:latin typeface="Avenir Next LT Pro"/>
              <a:cs typeface="Segoe UI"/>
            </a:endParaRPr>
          </a:p>
          <a:p>
            <a:pPr marL="305435" indent="-305435">
              <a:lnSpc>
                <a:spcPct val="100000"/>
              </a:lnSpc>
            </a:pPr>
            <a:r>
              <a:rPr lang="en-US" sz="1600">
                <a:latin typeface="Avenir Next LT Pro"/>
                <a:cs typeface="Segoe UI"/>
              </a:rPr>
              <a:t>If your application needs materials from the Counseling office (transcript, letter(s) of recommendation, etc.), please note:</a:t>
            </a:r>
          </a:p>
          <a:p>
            <a:pPr marL="629920" lvl="1" indent="-305435">
              <a:lnSpc>
                <a:spcPct val="100000"/>
              </a:lnSpc>
              <a:buFont typeface="Courier New" panose="05020102010507070707" pitchFamily="18" charset="2"/>
              <a:buChar char="o"/>
            </a:pPr>
            <a:r>
              <a:rPr lang="en-US" sz="1600">
                <a:ea typeface="+mn-lt"/>
                <a:cs typeface="+mn-lt"/>
              </a:rPr>
              <a:t>Student must come to the Counseling office to fill out a Scholarship Processing Request Form for each scholarship that needs a letter of recommendation or transcript</a:t>
            </a:r>
            <a:endParaRPr lang="en-US" sz="1600" dirty="0">
              <a:latin typeface="Avenir Next LT Pro"/>
              <a:cs typeface="Segoe UI"/>
            </a:endParaRPr>
          </a:p>
          <a:p>
            <a:pPr marL="629920" lvl="1" indent="-305435">
              <a:lnSpc>
                <a:spcPct val="100000"/>
              </a:lnSpc>
              <a:buFont typeface="Courier New" panose="05020102010507070707" pitchFamily="18" charset="2"/>
              <a:buChar char="o"/>
            </a:pPr>
            <a:r>
              <a:rPr lang="en-US" sz="1600">
                <a:latin typeface="Avenir Next LT Pro"/>
                <a:cs typeface="Segoe UI"/>
              </a:rPr>
              <a:t>Reach out to Counseling office </a:t>
            </a:r>
            <a:r>
              <a:rPr lang="en-US" sz="1600" b="1">
                <a:latin typeface="Avenir Next LT Pro"/>
                <a:cs typeface="Segoe UI"/>
              </a:rPr>
              <a:t>early</a:t>
            </a:r>
            <a:r>
              <a:rPr lang="en-US" sz="1600">
                <a:latin typeface="Avenir Next LT Pro"/>
                <a:cs typeface="Segoe UI"/>
              </a:rPr>
              <a:t> so that there is plenty of time for processing</a:t>
            </a:r>
            <a:endParaRPr lang="en-US"/>
          </a:p>
          <a:p>
            <a:pPr marL="629920" lvl="1" indent="-305435">
              <a:lnSpc>
                <a:spcPct val="100000"/>
              </a:lnSpc>
              <a:buFont typeface="Courier New" panose="05020102010507070707" pitchFamily="18" charset="2"/>
              <a:buChar char="o"/>
            </a:pPr>
            <a:r>
              <a:rPr lang="en-US" sz="1600">
                <a:ea typeface="+mn-lt"/>
                <a:cs typeface="+mn-lt"/>
              </a:rPr>
              <a:t>If you need a Letter(s) of Recommendation (LOR) – be sure to reach out to the teacher(s) or counselor(s) </a:t>
            </a:r>
            <a:r>
              <a:rPr lang="en-US" sz="1600" b="1">
                <a:ea typeface="+mn-lt"/>
                <a:cs typeface="+mn-lt"/>
              </a:rPr>
              <a:t>at least 2 weeks in advance</a:t>
            </a:r>
            <a:r>
              <a:rPr lang="en-US" sz="1600">
                <a:ea typeface="+mn-lt"/>
                <a:cs typeface="+mn-lt"/>
              </a:rPr>
              <a:t> to give them time to create one for you. The Counseling office can send your LORs for you. You just need to let the counseling office know where.</a:t>
            </a:r>
          </a:p>
          <a:p>
            <a:pPr marL="629920" lvl="1" indent="-305435">
              <a:lnSpc>
                <a:spcPct val="100000"/>
              </a:lnSpc>
              <a:buFont typeface="Courier New" panose="05020102010507070707" pitchFamily="18" charset="2"/>
              <a:buChar char="o"/>
            </a:pPr>
            <a:r>
              <a:rPr lang="en-US" sz="1600">
                <a:ea typeface="+mn-lt"/>
                <a:cs typeface="+mn-lt"/>
              </a:rPr>
              <a:t>If the application needs to be mailed, you must put the materials in a manila envelope with proper postage and addressed to where it needs to go. If LORs are required, the Counseling office will mail the application for you after the LORs are added. If LORs aren't required, the student should take care of the scholarship themselves and that includes mailing it</a:t>
            </a:r>
            <a:endParaRPr lang="en-US" sz="1600">
              <a:latin typeface="Avenir Next LT Pro"/>
              <a:cs typeface="Segoe UI"/>
            </a:endParaRPr>
          </a:p>
        </p:txBody>
      </p:sp>
    </p:spTree>
    <p:extLst>
      <p:ext uri="{BB962C8B-B14F-4D97-AF65-F5344CB8AC3E}">
        <p14:creationId xmlns:p14="http://schemas.microsoft.com/office/powerpoint/2010/main" val="151267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33C80A9-F46F-3E1C-AB6A-229F0E8F632D}"/>
              </a:ext>
            </a:extLst>
          </p:cNvPr>
          <p:cNvSpPr>
            <a:spLocks noGrp="1"/>
          </p:cNvSpPr>
          <p:nvPr>
            <p:ph type="title"/>
          </p:nvPr>
        </p:nvSpPr>
        <p:spPr>
          <a:xfrm>
            <a:off x="672280" y="944752"/>
            <a:ext cx="3259016" cy="1462692"/>
          </a:xfrm>
        </p:spPr>
        <p:txBody>
          <a:bodyPr>
            <a:normAutofit/>
          </a:bodyPr>
          <a:lstStyle/>
          <a:p>
            <a:r>
              <a:rPr lang="en-US" b="1">
                <a:solidFill>
                  <a:srgbClr val="FFFFFF"/>
                </a:solidFill>
              </a:rPr>
              <a:t>Scholarship Processing Request Form</a:t>
            </a:r>
          </a:p>
        </p:txBody>
      </p:sp>
      <p:sp>
        <p:nvSpPr>
          <p:cNvPr id="44" name="Rectangle 43">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Rectangle 4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2B95987-0EE8-3418-F1CB-B0659934CFAD}"/>
              </a:ext>
            </a:extLst>
          </p:cNvPr>
          <p:cNvSpPr>
            <a:spLocks noGrp="1"/>
          </p:cNvSpPr>
          <p:nvPr>
            <p:ph idx="1"/>
          </p:nvPr>
        </p:nvSpPr>
        <p:spPr>
          <a:xfrm>
            <a:off x="671513" y="2536031"/>
            <a:ext cx="3123783" cy="3671936"/>
          </a:xfrm>
        </p:spPr>
        <p:txBody>
          <a:bodyPr vert="horz" lIns="91440" tIns="45720" rIns="91440" bIns="45720" rtlCol="0" anchor="t">
            <a:normAutofit/>
          </a:bodyPr>
          <a:lstStyle/>
          <a:p>
            <a:pPr marL="0" indent="0">
              <a:buNone/>
            </a:pPr>
            <a:r>
              <a:rPr lang="en-US">
                <a:solidFill>
                  <a:srgbClr val="FFFFFF"/>
                </a:solidFill>
                <a:latin typeface="Avenir Next LT Pro"/>
                <a:cs typeface="Segoe UI"/>
              </a:rPr>
              <a:t>To</a:t>
            </a:r>
            <a:r>
              <a:rPr lang="en-US">
                <a:solidFill>
                  <a:srgbClr val="FFFFFF"/>
                </a:solidFill>
                <a:ea typeface="+mn-lt"/>
                <a:cs typeface="Segoe UI"/>
              </a:rPr>
              <a:t> request processing of your scholarship through the Counseling Office, you must complete this form for each scholarship:</a:t>
            </a:r>
            <a:endParaRPr lang="en-US">
              <a:solidFill>
                <a:srgbClr val="FFFFFF"/>
              </a:solidFill>
            </a:endParaRPr>
          </a:p>
        </p:txBody>
      </p:sp>
      <p:pic>
        <p:nvPicPr>
          <p:cNvPr id="5" name="Picture 4" descr="A application form with text and images&#10;&#10;AI-generated content may be incorrect.">
            <a:extLst>
              <a:ext uri="{FF2B5EF4-FFF2-40B4-BE49-F238E27FC236}">
                <a16:creationId xmlns:a16="http://schemas.microsoft.com/office/drawing/2014/main" id="{48313D10-FC4D-FBA4-683B-C666A02FAC3D}"/>
              </a:ext>
            </a:extLst>
          </p:cNvPr>
          <p:cNvPicPr>
            <a:picLocks noChangeAspect="1"/>
          </p:cNvPicPr>
          <p:nvPr/>
        </p:nvPicPr>
        <p:blipFill>
          <a:blip r:embed="rId2"/>
          <a:stretch>
            <a:fillRect/>
          </a:stretch>
        </p:blipFill>
        <p:spPr>
          <a:xfrm>
            <a:off x="4239126" y="942473"/>
            <a:ext cx="7694196" cy="4852737"/>
          </a:xfrm>
          <a:prstGeom prst="rect">
            <a:avLst/>
          </a:prstGeom>
        </p:spPr>
      </p:pic>
    </p:spTree>
    <p:extLst>
      <p:ext uri="{BB962C8B-B14F-4D97-AF65-F5344CB8AC3E}">
        <p14:creationId xmlns:p14="http://schemas.microsoft.com/office/powerpoint/2010/main" val="376169082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00BDC88A-176A-4C74-9A93-7C0BC765F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F81E05-F529-4DFE-AFC8-E3E964F95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5422"/>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7358E157-7D0A-4F9C-8B70-83F2B7AA98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5421"/>
            <a:ext cx="6248454" cy="585973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E15547-24F7-2D9C-0FB5-D01C4649166B}"/>
              </a:ext>
            </a:extLst>
          </p:cNvPr>
          <p:cNvSpPr>
            <a:spLocks noGrp="1"/>
          </p:cNvSpPr>
          <p:nvPr>
            <p:ph type="title"/>
          </p:nvPr>
        </p:nvSpPr>
        <p:spPr>
          <a:xfrm>
            <a:off x="2268547" y="1024820"/>
            <a:ext cx="5279696" cy="4720938"/>
          </a:xfrm>
        </p:spPr>
        <p:txBody>
          <a:bodyPr vert="horz" lIns="91440" tIns="45720" rIns="91440" bIns="45720" rtlCol="0" anchor="ctr">
            <a:normAutofit/>
          </a:bodyPr>
          <a:lstStyle/>
          <a:p>
            <a:r>
              <a:rPr lang="en-US" sz="6000" b="1" kern="1200" cap="all">
                <a:solidFill>
                  <a:srgbClr val="FFFFFF"/>
                </a:solidFill>
                <a:latin typeface="+mj-lt"/>
                <a:ea typeface="+mj-ea"/>
                <a:cs typeface="+mj-cs"/>
              </a:rPr>
              <a:t>Questions?</a:t>
            </a:r>
            <a:endParaRPr lang="en-US" sz="6000" b="1" kern="1200" cap="all">
              <a:solidFill>
                <a:srgbClr val="FFFFFF"/>
              </a:solidFill>
              <a:latin typeface="+mj-lt"/>
            </a:endParaRPr>
          </a:p>
        </p:txBody>
      </p:sp>
      <p:sp>
        <p:nvSpPr>
          <p:cNvPr id="21" name="Rectangle 20">
            <a:extLst>
              <a:ext uri="{FF2B5EF4-FFF2-40B4-BE49-F238E27FC236}">
                <a16:creationId xmlns:a16="http://schemas.microsoft.com/office/drawing/2014/main" id="{8977A541-1F4E-4C7A-B7E2-4D5926B76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3"/>
            <a:ext cx="3615595" cy="5863293"/>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0405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64B84E8-110D-7057-E284-24E439E3C99C}"/>
              </a:ext>
            </a:extLst>
          </p:cNvPr>
          <p:cNvSpPr>
            <a:spLocks noGrp="1"/>
          </p:cNvSpPr>
          <p:nvPr>
            <p:ph type="title"/>
          </p:nvPr>
        </p:nvSpPr>
        <p:spPr>
          <a:xfrm>
            <a:off x="584922" y="664681"/>
            <a:ext cx="4180759" cy="1388588"/>
          </a:xfrm>
        </p:spPr>
        <p:txBody>
          <a:bodyPr>
            <a:normAutofit/>
          </a:bodyPr>
          <a:lstStyle/>
          <a:p>
            <a:r>
              <a:rPr lang="en-US" sz="4000" b="1"/>
              <a:t>What is a scholarship?</a:t>
            </a:r>
          </a:p>
        </p:txBody>
      </p:sp>
      <p:sp>
        <p:nvSpPr>
          <p:cNvPr id="31" name="Rectangle 3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A36B6EA-697F-A94C-4542-83059F82EB9D}"/>
              </a:ext>
            </a:extLst>
          </p:cNvPr>
          <p:cNvSpPr>
            <a:spLocks noGrp="1"/>
          </p:cNvSpPr>
          <p:nvPr>
            <p:ph idx="1"/>
          </p:nvPr>
        </p:nvSpPr>
        <p:spPr>
          <a:xfrm>
            <a:off x="584922" y="2253421"/>
            <a:ext cx="4318169" cy="4109174"/>
          </a:xfrm>
        </p:spPr>
        <p:txBody>
          <a:bodyPr>
            <a:normAutofit fontScale="92500"/>
          </a:bodyPr>
          <a:lstStyle/>
          <a:p>
            <a:pPr marL="305435" indent="-305435"/>
            <a:r>
              <a:rPr lang="en-US" sz="3200"/>
              <a:t>A scholarship is money given to a student to help pay for further education.</a:t>
            </a:r>
          </a:p>
          <a:p>
            <a:pPr marL="899795" lvl="2" indent="-269875">
              <a:buFont typeface="Wingdings" panose="05020102010507070707" pitchFamily="18" charset="2"/>
              <a:buChar char="§"/>
            </a:pPr>
            <a:r>
              <a:rPr lang="en-US" sz="3000"/>
              <a:t>Merit-based</a:t>
            </a:r>
          </a:p>
          <a:p>
            <a:pPr marL="899795" lvl="2" indent="-269875">
              <a:buFont typeface="Wingdings" panose="05020102010507070707" pitchFamily="18" charset="2"/>
              <a:buChar char="§"/>
            </a:pPr>
            <a:r>
              <a:rPr lang="en-US" sz="3000"/>
              <a:t>Local</a:t>
            </a:r>
          </a:p>
          <a:p>
            <a:pPr marL="899795" lvl="2" indent="-269875">
              <a:buFont typeface="Wingdings" panose="05020102010507070707" pitchFamily="18" charset="2"/>
              <a:buChar char="§"/>
            </a:pPr>
            <a:r>
              <a:rPr lang="en-US" sz="3000"/>
              <a:t>National</a:t>
            </a:r>
          </a:p>
        </p:txBody>
      </p:sp>
      <p:pic>
        <p:nvPicPr>
          <p:cNvPr id="7" name="Picture 6" descr="A graduation cap on top of a stack of money&#10;&#10;Description automatically generated">
            <a:extLst>
              <a:ext uri="{FF2B5EF4-FFF2-40B4-BE49-F238E27FC236}">
                <a16:creationId xmlns:a16="http://schemas.microsoft.com/office/drawing/2014/main" id="{1A862215-10B2-8E59-E5D3-BC353227771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878" r="15958" b="-4412"/>
          <a:stretch/>
        </p:blipFill>
        <p:spPr>
          <a:xfrm>
            <a:off x="4897480" y="272000"/>
            <a:ext cx="7291942" cy="6585387"/>
          </a:xfrm>
          <a:prstGeom prst="rect">
            <a:avLst/>
          </a:prstGeom>
        </p:spPr>
      </p:pic>
    </p:spTree>
    <p:extLst>
      <p:ext uri="{BB962C8B-B14F-4D97-AF65-F5344CB8AC3E}">
        <p14:creationId xmlns:p14="http://schemas.microsoft.com/office/powerpoint/2010/main" val="152770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47">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2" name="Rectangle 51">
            <a:extLst>
              <a:ext uri="{FF2B5EF4-FFF2-40B4-BE49-F238E27FC236}">
                <a16:creationId xmlns:a16="http://schemas.microsoft.com/office/drawing/2014/main" id="{A52FF1B8-145F-47AA-9F6F-7DA3201AA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DFE8A8C-8C1F-40A1-8A45-9D05B0DD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EE1EF8C3-8F8A-447D-A5FF-C1242682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1B511BAF-6DC3-420A-8603-96945C66A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descr="Movie gif. Tom Cruise as Jerry Maguire shouts the catchphrase into his phone. Text, &quot;Show me the money!!!&quot;">
            <a:extLst>
              <a:ext uri="{FF2B5EF4-FFF2-40B4-BE49-F238E27FC236}">
                <a16:creationId xmlns:a16="http://schemas.microsoft.com/office/drawing/2014/main" id="{EE5063DE-1AA0-EA00-54A8-3635A803FB73}"/>
              </a:ext>
            </a:extLst>
          </p:cNvPr>
          <p:cNvPicPr>
            <a:picLocks noChangeAspect="1"/>
          </p:cNvPicPr>
          <p:nvPr/>
        </p:nvPicPr>
        <p:blipFill>
          <a:blip r:embed="rId2"/>
          <a:stretch>
            <a:fillRect/>
          </a:stretch>
        </p:blipFill>
        <p:spPr>
          <a:xfrm>
            <a:off x="774700" y="2760802"/>
            <a:ext cx="3053422" cy="1630527"/>
          </a:xfrm>
          <a:prstGeom prst="rect">
            <a:avLst/>
          </a:prstGeom>
        </p:spPr>
      </p:pic>
      <p:sp>
        <p:nvSpPr>
          <p:cNvPr id="60" name="Rectangle 59">
            <a:extLst>
              <a:ext uri="{FF2B5EF4-FFF2-40B4-BE49-F238E27FC236}">
                <a16:creationId xmlns:a16="http://schemas.microsoft.com/office/drawing/2014/main" id="{6C60306D-4E52-44F2-9372-D634B17B8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36BE2A4-B0DD-B660-8859-73DB756869D0}"/>
              </a:ext>
            </a:extLst>
          </p:cNvPr>
          <p:cNvSpPr>
            <a:spLocks noGrp="1"/>
          </p:cNvSpPr>
          <p:nvPr>
            <p:ph type="title"/>
          </p:nvPr>
        </p:nvSpPr>
        <p:spPr>
          <a:xfrm>
            <a:off x="4579243" y="1419225"/>
            <a:ext cx="6798608" cy="2972787"/>
          </a:xfrm>
        </p:spPr>
        <p:txBody>
          <a:bodyPr vert="horz" lIns="91440" tIns="45720" rIns="91440" bIns="45720" rtlCol="0" anchor="b">
            <a:noAutofit/>
          </a:bodyPr>
          <a:lstStyle/>
          <a:p>
            <a:r>
              <a:rPr lang="en-US" sz="5400" b="1">
                <a:solidFill>
                  <a:srgbClr val="FFFFFF"/>
                </a:solidFill>
              </a:rPr>
              <a:t>Where can I find scholarships?</a:t>
            </a:r>
          </a:p>
        </p:txBody>
      </p:sp>
    </p:spTree>
    <p:extLst>
      <p:ext uri="{BB962C8B-B14F-4D97-AF65-F5344CB8AC3E}">
        <p14:creationId xmlns:p14="http://schemas.microsoft.com/office/powerpoint/2010/main" val="70553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3E87658-57EB-E6C1-863C-CB322FE9908B}"/>
              </a:ext>
            </a:extLst>
          </p:cNvPr>
          <p:cNvSpPr/>
          <p:nvPr/>
        </p:nvSpPr>
        <p:spPr>
          <a:xfrm>
            <a:off x="-14377" y="-15875"/>
            <a:ext cx="12206377" cy="6901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suta GIF">
            <a:extLst>
              <a:ext uri="{FF2B5EF4-FFF2-40B4-BE49-F238E27FC236}">
                <a16:creationId xmlns:a16="http://schemas.microsoft.com/office/drawing/2014/main" id="{7AC17AD9-4C53-31D3-B2C8-89F115CDCDE2}"/>
              </a:ext>
            </a:extLst>
          </p:cNvPr>
          <p:cNvPicPr>
            <a:picLocks noChangeAspect="1"/>
          </p:cNvPicPr>
          <p:nvPr/>
        </p:nvPicPr>
        <p:blipFill>
          <a:blip r:embed="rId2"/>
          <a:stretch>
            <a:fillRect/>
          </a:stretch>
        </p:blipFill>
        <p:spPr>
          <a:xfrm>
            <a:off x="1158344" y="3788938"/>
            <a:ext cx="3299909" cy="2552501"/>
          </a:xfrm>
          <a:prstGeom prst="rect">
            <a:avLst/>
          </a:prstGeom>
        </p:spPr>
      </p:pic>
      <p:sp>
        <p:nvSpPr>
          <p:cNvPr id="2" name="Title 1">
            <a:extLst>
              <a:ext uri="{FF2B5EF4-FFF2-40B4-BE49-F238E27FC236}">
                <a16:creationId xmlns:a16="http://schemas.microsoft.com/office/drawing/2014/main" id="{21FA0986-DD75-640F-6959-4019D6FD5BF9}"/>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b="1">
                <a:solidFill>
                  <a:srgbClr val="FFFFFF"/>
                </a:solidFill>
              </a:rPr>
              <a:t>COUNSELING HALLWAY BULLETIN BOARD</a:t>
            </a: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A bulletin board with post it notes&#10;&#10;Description automatically generated">
            <a:extLst>
              <a:ext uri="{FF2B5EF4-FFF2-40B4-BE49-F238E27FC236}">
                <a16:creationId xmlns:a16="http://schemas.microsoft.com/office/drawing/2014/main" id="{1D2E3C1D-CB00-FF31-0FA3-DBA4583BADA5}"/>
              </a:ext>
            </a:extLst>
          </p:cNvPr>
          <p:cNvPicPr>
            <a:picLocks noChangeAspect="1"/>
          </p:cNvPicPr>
          <p:nvPr/>
        </p:nvPicPr>
        <p:blipFill rotWithShape="1">
          <a:blip r:embed="rId3"/>
          <a:srcRect l="2011" t="-55" r="4387" b="243"/>
          <a:stretch/>
        </p:blipFill>
        <p:spPr>
          <a:xfrm>
            <a:off x="4654295" y="453979"/>
            <a:ext cx="7363095" cy="5888694"/>
          </a:xfrm>
          <a:prstGeom prst="rect">
            <a:avLst/>
          </a:prstGeom>
        </p:spPr>
      </p:pic>
    </p:spTree>
    <p:extLst>
      <p:ext uri="{BB962C8B-B14F-4D97-AF65-F5344CB8AC3E}">
        <p14:creationId xmlns:p14="http://schemas.microsoft.com/office/powerpoint/2010/main" val="7429088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3E87658-57EB-E6C1-863C-CB322FE9908B}"/>
              </a:ext>
            </a:extLst>
          </p:cNvPr>
          <p:cNvSpPr/>
          <p:nvPr/>
        </p:nvSpPr>
        <p:spPr>
          <a:xfrm>
            <a:off x="-14377" y="-15875"/>
            <a:ext cx="12206377" cy="6901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suta GIF">
            <a:extLst>
              <a:ext uri="{FF2B5EF4-FFF2-40B4-BE49-F238E27FC236}">
                <a16:creationId xmlns:a16="http://schemas.microsoft.com/office/drawing/2014/main" id="{7AC17AD9-4C53-31D3-B2C8-89F115CDCDE2}"/>
              </a:ext>
            </a:extLst>
          </p:cNvPr>
          <p:cNvPicPr>
            <a:picLocks noChangeAspect="1"/>
          </p:cNvPicPr>
          <p:nvPr/>
        </p:nvPicPr>
        <p:blipFill>
          <a:blip r:embed="rId2"/>
          <a:stretch>
            <a:fillRect/>
          </a:stretch>
        </p:blipFill>
        <p:spPr>
          <a:xfrm>
            <a:off x="2732312" y="1303070"/>
            <a:ext cx="4011941" cy="3064666"/>
          </a:xfrm>
          <a:prstGeom prst="rect">
            <a:avLst/>
          </a:prstGeom>
        </p:spPr>
      </p:pic>
      <p:sp>
        <p:nvSpPr>
          <p:cNvPr id="2" name="Title 1">
            <a:extLst>
              <a:ext uri="{FF2B5EF4-FFF2-40B4-BE49-F238E27FC236}">
                <a16:creationId xmlns:a16="http://schemas.microsoft.com/office/drawing/2014/main" id="{21FA0986-DD75-640F-6959-4019D6FD5BF9}"/>
              </a:ext>
            </a:extLst>
          </p:cNvPr>
          <p:cNvSpPr>
            <a:spLocks noGrp="1"/>
          </p:cNvSpPr>
          <p:nvPr>
            <p:ph type="title"/>
          </p:nvPr>
        </p:nvSpPr>
        <p:spPr>
          <a:xfrm>
            <a:off x="638620" y="4373891"/>
            <a:ext cx="4098346" cy="1956192"/>
          </a:xfrm>
        </p:spPr>
        <p:txBody>
          <a:bodyPr vert="horz" lIns="91440" tIns="45720" rIns="91440" bIns="45720" rtlCol="0" anchor="ctr">
            <a:normAutofit/>
          </a:bodyPr>
          <a:lstStyle/>
          <a:p>
            <a:r>
              <a:rPr lang="en-US" sz="3600" b="1">
                <a:solidFill>
                  <a:srgbClr val="FFFFFF"/>
                </a:solidFill>
              </a:rPr>
              <a:t>COUNSELING office</a:t>
            </a:r>
            <a:br>
              <a:rPr lang="en-US" sz="3600" b="1">
                <a:solidFill>
                  <a:srgbClr val="FFFFFF"/>
                </a:solidFill>
              </a:rPr>
            </a:br>
            <a:r>
              <a:rPr lang="en-US" sz="3600" b="1">
                <a:solidFill>
                  <a:srgbClr val="FFFFFF"/>
                </a:solidFill>
              </a:rPr>
              <a:t>filing cabinet</a:t>
            </a:r>
          </a:p>
        </p:txBody>
      </p:sp>
      <p:sp>
        <p:nvSpPr>
          <p:cNvPr id="20" name="Rectangle 1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cabinet with a plant on top&#10;&#10;Description automatically generated">
            <a:extLst>
              <a:ext uri="{FF2B5EF4-FFF2-40B4-BE49-F238E27FC236}">
                <a16:creationId xmlns:a16="http://schemas.microsoft.com/office/drawing/2014/main" id="{E7D818F9-CCE1-E2E9-353C-29725EF1A4F7}"/>
              </a:ext>
            </a:extLst>
          </p:cNvPr>
          <p:cNvPicPr>
            <a:picLocks noChangeAspect="1"/>
          </p:cNvPicPr>
          <p:nvPr/>
        </p:nvPicPr>
        <p:blipFill>
          <a:blip r:embed="rId3"/>
          <a:stretch>
            <a:fillRect/>
          </a:stretch>
        </p:blipFill>
        <p:spPr>
          <a:xfrm rot="5400000">
            <a:off x="6018552" y="1236375"/>
            <a:ext cx="5951094" cy="4485182"/>
          </a:xfrm>
          <a:prstGeom prst="rect">
            <a:avLst/>
          </a:prstGeom>
        </p:spPr>
      </p:pic>
    </p:spTree>
    <p:extLst>
      <p:ext uri="{BB962C8B-B14F-4D97-AF65-F5344CB8AC3E}">
        <p14:creationId xmlns:p14="http://schemas.microsoft.com/office/powerpoint/2010/main" val="31017533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0FC819-C625-5005-DE78-8FDF88D3F253}"/>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5" name="Rectangle 34">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12ED71B-2AE9-1565-A97B-42ECB32CA0E4}"/>
              </a:ext>
            </a:extLst>
          </p:cNvPr>
          <p:cNvSpPr>
            <a:spLocks noGrp="1"/>
          </p:cNvSpPr>
          <p:nvPr>
            <p:ph type="title"/>
          </p:nvPr>
        </p:nvSpPr>
        <p:spPr>
          <a:xfrm>
            <a:off x="638620" y="826220"/>
            <a:ext cx="3511233" cy="944356"/>
          </a:xfrm>
        </p:spPr>
        <p:txBody>
          <a:bodyPr vert="horz" lIns="91440" tIns="45720" rIns="91440" bIns="45720" rtlCol="0" anchor="ctr">
            <a:normAutofit/>
          </a:bodyPr>
          <a:lstStyle/>
          <a:p>
            <a:r>
              <a:rPr lang="en-US" sz="4800" b="1">
                <a:solidFill>
                  <a:srgbClr val="FFFFFF"/>
                </a:solidFill>
              </a:rPr>
              <a:t>Naviance</a:t>
            </a:r>
          </a:p>
        </p:txBody>
      </p:sp>
      <p:sp>
        <p:nvSpPr>
          <p:cNvPr id="36" name="Rectangle 35">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Naviance Student — Pioneer Valley Chinese Immersion Charter School">
            <a:extLst>
              <a:ext uri="{FF2B5EF4-FFF2-40B4-BE49-F238E27FC236}">
                <a16:creationId xmlns:a16="http://schemas.microsoft.com/office/drawing/2014/main" id="{0E3B059C-854B-A5EA-EAE5-7569456FAA77}"/>
              </a:ext>
            </a:extLst>
          </p:cNvPr>
          <p:cNvPicPr>
            <a:picLocks noChangeAspect="1"/>
          </p:cNvPicPr>
          <p:nvPr/>
        </p:nvPicPr>
        <p:blipFill rotWithShape="1">
          <a:blip r:embed="rId2"/>
          <a:srcRect t="1180" r="-2" b="-2"/>
          <a:stretch/>
        </p:blipFill>
        <p:spPr>
          <a:xfrm>
            <a:off x="4966590" y="719527"/>
            <a:ext cx="6773856" cy="5637323"/>
          </a:xfrm>
          <a:prstGeom prst="rect">
            <a:avLst/>
          </a:prstGeom>
        </p:spPr>
      </p:pic>
      <p:sp>
        <p:nvSpPr>
          <p:cNvPr id="5" name="Title 1">
            <a:extLst>
              <a:ext uri="{FF2B5EF4-FFF2-40B4-BE49-F238E27FC236}">
                <a16:creationId xmlns:a16="http://schemas.microsoft.com/office/drawing/2014/main" id="{F4656224-819B-722F-C796-DA5EF73D689E}"/>
              </a:ext>
            </a:extLst>
          </p:cNvPr>
          <p:cNvSpPr txBox="1">
            <a:spLocks/>
          </p:cNvSpPr>
          <p:nvPr/>
        </p:nvSpPr>
        <p:spPr>
          <a:xfrm>
            <a:off x="591152" y="1815571"/>
            <a:ext cx="3511234" cy="619569"/>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a:solidFill>
                  <a:srgbClr val="FFFFFF"/>
                </a:solidFill>
              </a:rPr>
              <a:t>Access through clever</a:t>
            </a:r>
            <a:endParaRPr lang="en-US" sz="2000"/>
          </a:p>
        </p:txBody>
      </p:sp>
    </p:spTree>
    <p:extLst>
      <p:ext uri="{BB962C8B-B14F-4D97-AF65-F5344CB8AC3E}">
        <p14:creationId xmlns:p14="http://schemas.microsoft.com/office/powerpoint/2010/main" val="88291462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63D58FF2-DA30-6D82-B0BF-CE3F1937F4D5}"/>
              </a:ext>
            </a:extLst>
          </p:cNvPr>
          <p:cNvPicPr>
            <a:picLocks noChangeAspect="1"/>
          </p:cNvPicPr>
          <p:nvPr/>
        </p:nvPicPr>
        <p:blipFill>
          <a:blip r:embed="rId2"/>
          <a:stretch>
            <a:fillRect/>
          </a:stretch>
        </p:blipFill>
        <p:spPr>
          <a:xfrm>
            <a:off x="1187571" y="643467"/>
            <a:ext cx="9816858" cy="5571066"/>
          </a:xfrm>
          <a:prstGeom prst="rect">
            <a:avLst/>
          </a:prstGeom>
        </p:spPr>
      </p:pic>
    </p:spTree>
    <p:extLst>
      <p:ext uri="{BB962C8B-B14F-4D97-AF65-F5344CB8AC3E}">
        <p14:creationId xmlns:p14="http://schemas.microsoft.com/office/powerpoint/2010/main" val="724596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26CE3A-B21A-E973-C91A-FFDDB91846A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A12A8294-CDB1-B766-01ED-8CE87CBBB723}"/>
              </a:ext>
            </a:extLst>
          </p:cNvPr>
          <p:cNvPicPr>
            <a:picLocks noChangeAspect="1"/>
          </p:cNvPicPr>
          <p:nvPr/>
        </p:nvPicPr>
        <p:blipFill>
          <a:blip r:embed="rId2"/>
          <a:stretch>
            <a:fillRect/>
          </a:stretch>
        </p:blipFill>
        <p:spPr>
          <a:xfrm>
            <a:off x="1187571" y="643467"/>
            <a:ext cx="9816858" cy="5571066"/>
          </a:xfrm>
          <a:prstGeom prst="rect">
            <a:avLst/>
          </a:prstGeom>
        </p:spPr>
      </p:pic>
      <p:sp>
        <p:nvSpPr>
          <p:cNvPr id="2" name="Arrow: Up 1">
            <a:extLst>
              <a:ext uri="{FF2B5EF4-FFF2-40B4-BE49-F238E27FC236}">
                <a16:creationId xmlns:a16="http://schemas.microsoft.com/office/drawing/2014/main" id="{2BDFE09A-FD93-E182-5912-A7F3415229DF}"/>
              </a:ext>
            </a:extLst>
          </p:cNvPr>
          <p:cNvSpPr/>
          <p:nvPr/>
        </p:nvSpPr>
        <p:spPr>
          <a:xfrm rot="13080000">
            <a:off x="5011624" y="124565"/>
            <a:ext cx="712031" cy="1224195"/>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6531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3319FB-CBB2-FBB2-B12A-85F2649DE44D}"/>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34B99654-382C-BC50-8271-F8E716239D1A}"/>
              </a:ext>
            </a:extLst>
          </p:cNvPr>
          <p:cNvPicPr>
            <a:picLocks noChangeAspect="1"/>
          </p:cNvPicPr>
          <p:nvPr/>
        </p:nvPicPr>
        <p:blipFill>
          <a:blip r:embed="rId2"/>
          <a:stretch>
            <a:fillRect/>
          </a:stretch>
        </p:blipFill>
        <p:spPr>
          <a:xfrm>
            <a:off x="1187571" y="643467"/>
            <a:ext cx="9816858" cy="5571066"/>
          </a:xfrm>
          <a:prstGeom prst="rect">
            <a:avLst/>
          </a:prstGeom>
        </p:spPr>
      </p:pic>
      <p:sp>
        <p:nvSpPr>
          <p:cNvPr id="5" name="Arrow: Up 4">
            <a:extLst>
              <a:ext uri="{FF2B5EF4-FFF2-40B4-BE49-F238E27FC236}">
                <a16:creationId xmlns:a16="http://schemas.microsoft.com/office/drawing/2014/main" id="{3754AEAD-AFA6-9E03-6677-9AC16CA05C82}"/>
              </a:ext>
            </a:extLst>
          </p:cNvPr>
          <p:cNvSpPr/>
          <p:nvPr/>
        </p:nvSpPr>
        <p:spPr>
          <a:xfrm rot="-3120000">
            <a:off x="9608608" y="2198205"/>
            <a:ext cx="712031" cy="1224195"/>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90201185"/>
      </p:ext>
    </p:extLst>
  </p:cSld>
  <p:clrMapOvr>
    <a:masterClrMapping/>
  </p:clrMapOvr>
  <p:transition>
    <p:fade/>
  </p:transition>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356</Words>
  <Application>Microsoft Office PowerPoint</Application>
  <PresentationFormat>Widescreen</PresentationFormat>
  <Paragraphs>28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Avenir Next LT Pro</vt:lpstr>
      <vt:lpstr>Courier New</vt:lpstr>
      <vt:lpstr>Gill Sans MT</vt:lpstr>
      <vt:lpstr>Wingdings</vt:lpstr>
      <vt:lpstr>Wingdings 2</vt:lpstr>
      <vt:lpstr>DividendVTI</vt:lpstr>
      <vt:lpstr>Scholarships</vt:lpstr>
      <vt:lpstr>What is a scholarship?</vt:lpstr>
      <vt:lpstr>Where can I find scholarships?</vt:lpstr>
      <vt:lpstr>COUNSELING HALLWAY BULLETIN BOARD</vt:lpstr>
      <vt:lpstr>COUNSELING office filing cabinet</vt:lpstr>
      <vt:lpstr>Naviance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Processing Form for Scholarships </vt:lpstr>
      <vt:lpstr>Scholarship Processing Request Form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Antoinette Carlow</dc:creator>
  <cp:lastModifiedBy>Antoinette Carlow</cp:lastModifiedBy>
  <cp:revision>80</cp:revision>
  <dcterms:created xsi:type="dcterms:W3CDTF">2024-01-29T13:57:17Z</dcterms:created>
  <dcterms:modified xsi:type="dcterms:W3CDTF">2026-02-23T14:15:10Z</dcterms:modified>
</cp:coreProperties>
</file>